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rels" ContentType="application/vnd.openxmlformats-package.relationships+xml"/>
  <Default Extension="jpg" ContentType="image/jpe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4" r:id="rId1"/>
  </p:sldMasterIdLst>
  <p:notesMasterIdLst>
    <p:notesMasterId r:id="rId1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70" r:id="rId15"/>
  </p:sldIdLst>
  <p:sldSz cx="9144000" cy="5143500" type="screen16x9"/>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87" d="100"/>
          <a:sy n="87" d="100"/>
        </p:scale>
        <p:origin x="-368" y="-96"/>
      </p:cViewPr>
      <p:guideLst>
        <p:guide orient="horz" pos="162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notesMaster" Target="notesMasters/notesMaster1.xml"/><Relationship Id="rId17" Type="http://schemas.openxmlformats.org/officeDocument/2006/relationships/printerSettings" Target="printerSettings/printerSettings1.bin"/><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3" name="Shape 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a:endParaRPr/>
          </a:p>
        </p:txBody>
      </p:sp>
    </p:spTree>
    <p:extLst>
      <p:ext uri="{BB962C8B-B14F-4D97-AF65-F5344CB8AC3E}">
        <p14:creationId xmlns:p14="http://schemas.microsoft.com/office/powerpoint/2010/main" val="4137558437"/>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
        <p:cNvGrpSpPr/>
        <p:nvPr/>
      </p:nvGrpSpPr>
      <p:grpSpPr>
        <a:xfrm>
          <a:off x="0" y="0"/>
          <a:ext cx="0" cy="0"/>
          <a:chOff x="0" y="0"/>
          <a:chExt cx="0" cy="0"/>
        </a:xfrm>
      </p:grpSpPr>
      <p:sp>
        <p:nvSpPr>
          <p:cNvPr id="31" name="Shape 31"/>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32" name="Shape 3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Shape 83"/>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84" name="Shape 8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r>
              <a:rPr lang="en"/>
              <a:t>Abolition definition:  </a:t>
            </a:r>
            <a:r>
              <a:rPr lang="en">
                <a:solidFill>
                  <a:srgbClr val="222222"/>
                </a:solidFill>
              </a:rPr>
              <a:t>the action or an act of abolishing a system, practice, or institution.</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Shape 8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90" name="Shape 9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457200" lvl="0" indent="-317500" rtl="0">
              <a:spcBef>
                <a:spcPts val="0"/>
              </a:spcBef>
              <a:buClr>
                <a:srgbClr val="000000"/>
              </a:buClr>
              <a:buSzPct val="127272"/>
              <a:buFont typeface="Arial"/>
              <a:buChar char="-"/>
            </a:pPr>
            <a:r>
              <a:rPr lang="en" dirty="0"/>
              <a:t>Manumission </a:t>
            </a:r>
            <a:r>
              <a:rPr lang="en" sz="1200" dirty="0">
                <a:solidFill>
                  <a:srgbClr val="222222"/>
                </a:solidFill>
              </a:rPr>
              <a:t>is the act of a slave owner freeing his or her slaves. </a:t>
            </a:r>
          </a:p>
          <a:p>
            <a:pPr marL="457200" lvl="0" indent="-304800" rtl="0">
              <a:spcBef>
                <a:spcPts val="0"/>
              </a:spcBef>
              <a:buClr>
                <a:srgbClr val="222222"/>
              </a:buClr>
              <a:buSzPct val="109090"/>
              <a:buFont typeface="Arial"/>
              <a:buChar char="-"/>
            </a:pPr>
            <a:r>
              <a:rPr lang="en" dirty="0">
                <a:solidFill>
                  <a:srgbClr val="333333"/>
                </a:solidFill>
              </a:rPr>
              <a:t>By the end of the Revolution, all the states had antislavery societies, except for Georgia and South Carolina, the two states most committed to slavery and the slave trade. Whites dominated the organized antislavery movement, and they saw African Americans as the objects of their benevolence. Nonetheless, these societies provided valuable legal and political services to the slaves and free blacks who fought against enslavement, kidnapping, and attempts to bypass emancipation laws. In 1794 all the antislavery societies met in Philadelphia and formed a national antislavery convention. Yet while the Founding Fathers of the new American republic expressed their abhorrence of slavery, many were slave owners themselves, and only those in the North joined antislavery societies. Men such as Thomas Jefferson undermined their antislavery pronouncements with their intense racism, though others, such as Thomas Paine, George Mason of Virginia, Luther Martin of Maryland, and Gouverneur Morris of Pennsylvania, were unequivocal in their condemnation of slavery.</a:t>
            </a:r>
          </a:p>
          <a:p>
            <a:pPr marL="457200" lvl="0" indent="-317500">
              <a:spcBef>
                <a:spcPts val="0"/>
              </a:spcBef>
              <a:buClr>
                <a:srgbClr val="333333"/>
              </a:buClr>
              <a:buSzPct val="127272"/>
              <a:buFont typeface="Arial"/>
              <a:buChar char="-"/>
            </a:pPr>
            <a:r>
              <a:rPr lang="en" dirty="0">
                <a:solidFill>
                  <a:srgbClr val="333333"/>
                </a:solidFill>
              </a:rPr>
              <a:t>In the North, where slavery was not the mainstay of the economy and society, antislavery sentiment made greater headway. </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Shape 95"/>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96" name="Shape 9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Shape 101"/>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02" name="Shape 10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Shape 111"/>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12" name="Shape 11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
        <p:cNvGrpSpPr/>
        <p:nvPr/>
      </p:nvGrpSpPr>
      <p:grpSpPr>
        <a:xfrm>
          <a:off x="0" y="0"/>
          <a:ext cx="0" cy="0"/>
          <a:chOff x="0" y="0"/>
          <a:chExt cx="0" cy="0"/>
        </a:xfrm>
      </p:grpSpPr>
      <p:sp>
        <p:nvSpPr>
          <p:cNvPr id="37" name="Shape 3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38" name="Shape 3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
        <p:cNvGrpSpPr/>
        <p:nvPr/>
      </p:nvGrpSpPr>
      <p:grpSpPr>
        <a:xfrm>
          <a:off x="0" y="0"/>
          <a:ext cx="0" cy="0"/>
          <a:chOff x="0" y="0"/>
          <a:chExt cx="0" cy="0"/>
        </a:xfrm>
      </p:grpSpPr>
      <p:sp>
        <p:nvSpPr>
          <p:cNvPr id="43" name="Shape 43"/>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44" name="Shape 4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
        <p:cNvGrpSpPr/>
        <p:nvPr/>
      </p:nvGrpSpPr>
      <p:grpSpPr>
        <a:xfrm>
          <a:off x="0" y="0"/>
          <a:ext cx="0" cy="0"/>
          <a:chOff x="0" y="0"/>
          <a:chExt cx="0" cy="0"/>
        </a:xfrm>
      </p:grpSpPr>
      <p:sp>
        <p:nvSpPr>
          <p:cNvPr id="48" name="Shape 48"/>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49" name="Shape 4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
        <p:cNvGrpSpPr/>
        <p:nvPr/>
      </p:nvGrpSpPr>
      <p:grpSpPr>
        <a:xfrm>
          <a:off x="0" y="0"/>
          <a:ext cx="0" cy="0"/>
          <a:chOff x="0" y="0"/>
          <a:chExt cx="0" cy="0"/>
        </a:xfrm>
      </p:grpSpPr>
      <p:sp>
        <p:nvSpPr>
          <p:cNvPr id="54" name="Shape 54"/>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55" name="Shape 5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Shape 59"/>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60" name="Shape 6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Shape 65"/>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66" name="Shape 6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Shape 7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72" name="Shape 7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r>
              <a:rPr lang="en"/>
              <a:t>“democratization of american christianity”</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Shape 77"/>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78" name="Shape 7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7"/>
        <p:cNvGrpSpPr/>
        <p:nvPr/>
      </p:nvGrpSpPr>
      <p:grpSpPr>
        <a:xfrm>
          <a:off x="0" y="0"/>
          <a:ext cx="0" cy="0"/>
          <a:chOff x="0" y="0"/>
          <a:chExt cx="0" cy="0"/>
        </a:xfrm>
      </p:grpSpPr>
      <p:sp>
        <p:nvSpPr>
          <p:cNvPr id="8" name="Shape 8"/>
          <p:cNvSpPr/>
          <p:nvPr/>
        </p:nvSpPr>
        <p:spPr>
          <a:xfrm rot="10800000" flipH="1">
            <a:off x="0" y="3093234"/>
            <a:ext cx="8458200" cy="712499"/>
          </a:xfrm>
          <a:prstGeom prst="rect">
            <a:avLst/>
          </a:prstGeom>
          <a:solidFill>
            <a:schemeClr val="dk2"/>
          </a:solidFill>
          <a:ln>
            <a:noFill/>
          </a:ln>
        </p:spPr>
        <p:txBody>
          <a:bodyPr lIns="91425" tIns="45700" rIns="91425" bIns="45700" anchor="ctr" anchorCtr="0">
            <a:noAutofit/>
          </a:bodyPr>
          <a:lstStyle/>
          <a:p>
            <a:pPr>
              <a:spcBef>
                <a:spcPts val="0"/>
              </a:spcBef>
              <a:buNone/>
            </a:pPr>
            <a:endParaRPr/>
          </a:p>
        </p:txBody>
      </p:sp>
      <p:sp>
        <p:nvSpPr>
          <p:cNvPr id="9" name="Shape 9"/>
          <p:cNvSpPr txBox="1">
            <a:spLocks noGrp="1"/>
          </p:cNvSpPr>
          <p:nvPr>
            <p:ph type="ctrTitle"/>
          </p:nvPr>
        </p:nvSpPr>
        <p:spPr>
          <a:xfrm>
            <a:off x="685800" y="1300757"/>
            <a:ext cx="7772400" cy="1684199"/>
          </a:xfrm>
          <a:prstGeom prst="rect">
            <a:avLst/>
          </a:prstGeom>
        </p:spPr>
        <p:txBody>
          <a:bodyPr lIns="91425" tIns="91425" rIns="91425" bIns="91425" anchor="b" anchorCtr="0"/>
          <a:lstStyle>
            <a:lvl1pPr>
              <a:spcBef>
                <a:spcPts val="0"/>
              </a:spcBef>
              <a:buClr>
                <a:schemeClr val="dk2"/>
              </a:buClr>
              <a:buSzPct val="100000"/>
              <a:defRPr sz="7200">
                <a:solidFill>
                  <a:schemeClr val="dk2"/>
                </a:solidFill>
              </a:defRPr>
            </a:lvl1pPr>
            <a:lvl2pPr>
              <a:spcBef>
                <a:spcPts val="0"/>
              </a:spcBef>
              <a:buClr>
                <a:schemeClr val="dk2"/>
              </a:buClr>
              <a:buSzPct val="100000"/>
              <a:defRPr sz="7200">
                <a:solidFill>
                  <a:schemeClr val="dk2"/>
                </a:solidFill>
              </a:defRPr>
            </a:lvl2pPr>
            <a:lvl3pPr>
              <a:spcBef>
                <a:spcPts val="0"/>
              </a:spcBef>
              <a:buClr>
                <a:schemeClr val="dk2"/>
              </a:buClr>
              <a:buSzPct val="100000"/>
              <a:defRPr sz="7200">
                <a:solidFill>
                  <a:schemeClr val="dk2"/>
                </a:solidFill>
              </a:defRPr>
            </a:lvl3pPr>
            <a:lvl4pPr>
              <a:spcBef>
                <a:spcPts val="0"/>
              </a:spcBef>
              <a:buClr>
                <a:schemeClr val="dk2"/>
              </a:buClr>
              <a:buSzPct val="100000"/>
              <a:defRPr sz="7200">
                <a:solidFill>
                  <a:schemeClr val="dk2"/>
                </a:solidFill>
              </a:defRPr>
            </a:lvl4pPr>
            <a:lvl5pPr>
              <a:spcBef>
                <a:spcPts val="0"/>
              </a:spcBef>
              <a:buClr>
                <a:schemeClr val="dk2"/>
              </a:buClr>
              <a:buSzPct val="100000"/>
              <a:defRPr sz="7200">
                <a:solidFill>
                  <a:schemeClr val="dk2"/>
                </a:solidFill>
              </a:defRPr>
            </a:lvl5pPr>
            <a:lvl6pPr>
              <a:spcBef>
                <a:spcPts val="0"/>
              </a:spcBef>
              <a:buClr>
                <a:schemeClr val="dk2"/>
              </a:buClr>
              <a:buSzPct val="100000"/>
              <a:defRPr sz="7200">
                <a:solidFill>
                  <a:schemeClr val="dk2"/>
                </a:solidFill>
              </a:defRPr>
            </a:lvl6pPr>
            <a:lvl7pPr>
              <a:spcBef>
                <a:spcPts val="0"/>
              </a:spcBef>
              <a:buClr>
                <a:schemeClr val="dk2"/>
              </a:buClr>
              <a:buSzPct val="100000"/>
              <a:defRPr sz="7200">
                <a:solidFill>
                  <a:schemeClr val="dk2"/>
                </a:solidFill>
              </a:defRPr>
            </a:lvl7pPr>
            <a:lvl8pPr>
              <a:spcBef>
                <a:spcPts val="0"/>
              </a:spcBef>
              <a:buClr>
                <a:schemeClr val="dk2"/>
              </a:buClr>
              <a:buSzPct val="100000"/>
              <a:defRPr sz="7200">
                <a:solidFill>
                  <a:schemeClr val="dk2"/>
                </a:solidFill>
              </a:defRPr>
            </a:lvl8pPr>
            <a:lvl9pPr>
              <a:spcBef>
                <a:spcPts val="0"/>
              </a:spcBef>
              <a:buClr>
                <a:schemeClr val="dk2"/>
              </a:buClr>
              <a:buSzPct val="100000"/>
              <a:defRPr sz="7200">
                <a:solidFill>
                  <a:schemeClr val="dk2"/>
                </a:solidFill>
              </a:defRPr>
            </a:lvl9pPr>
          </a:lstStyle>
          <a:p>
            <a:endParaRPr/>
          </a:p>
        </p:txBody>
      </p:sp>
      <p:sp>
        <p:nvSpPr>
          <p:cNvPr id="10" name="Shape 10"/>
          <p:cNvSpPr txBox="1">
            <a:spLocks noGrp="1"/>
          </p:cNvSpPr>
          <p:nvPr>
            <p:ph type="subTitle" idx="1"/>
          </p:nvPr>
        </p:nvSpPr>
        <p:spPr>
          <a:xfrm>
            <a:off x="685800" y="3093357"/>
            <a:ext cx="7772400" cy="712499"/>
          </a:xfrm>
          <a:prstGeom prst="rect">
            <a:avLst/>
          </a:prstGeom>
        </p:spPr>
        <p:txBody>
          <a:bodyPr lIns="91425" tIns="91425" rIns="91425" bIns="91425" anchor="ctr" anchorCtr="0"/>
          <a:lstStyle>
            <a:lvl1pPr>
              <a:spcBef>
                <a:spcPts val="0"/>
              </a:spcBef>
              <a:buClr>
                <a:schemeClr val="lt2"/>
              </a:buClr>
              <a:buNone/>
              <a:defRPr b="1">
                <a:solidFill>
                  <a:schemeClr val="lt2"/>
                </a:solidFill>
              </a:defRPr>
            </a:lvl1pPr>
            <a:lvl2pPr>
              <a:spcBef>
                <a:spcPts val="0"/>
              </a:spcBef>
              <a:buClr>
                <a:schemeClr val="lt2"/>
              </a:buClr>
              <a:buSzPct val="100000"/>
              <a:buNone/>
              <a:defRPr sz="3000" b="1">
                <a:solidFill>
                  <a:schemeClr val="lt2"/>
                </a:solidFill>
              </a:defRPr>
            </a:lvl2pPr>
            <a:lvl3pPr>
              <a:spcBef>
                <a:spcPts val="0"/>
              </a:spcBef>
              <a:buClr>
                <a:schemeClr val="lt2"/>
              </a:buClr>
              <a:buSzPct val="100000"/>
              <a:buNone/>
              <a:defRPr sz="3000" b="1">
                <a:solidFill>
                  <a:schemeClr val="lt2"/>
                </a:solidFill>
              </a:defRPr>
            </a:lvl3pPr>
            <a:lvl4pPr>
              <a:spcBef>
                <a:spcPts val="0"/>
              </a:spcBef>
              <a:buClr>
                <a:schemeClr val="lt2"/>
              </a:buClr>
              <a:buSzPct val="100000"/>
              <a:buNone/>
              <a:defRPr sz="3000" b="1">
                <a:solidFill>
                  <a:schemeClr val="lt2"/>
                </a:solidFill>
              </a:defRPr>
            </a:lvl4pPr>
            <a:lvl5pPr>
              <a:spcBef>
                <a:spcPts val="0"/>
              </a:spcBef>
              <a:buClr>
                <a:schemeClr val="lt2"/>
              </a:buClr>
              <a:buSzPct val="100000"/>
              <a:buNone/>
              <a:defRPr sz="3000" b="1">
                <a:solidFill>
                  <a:schemeClr val="lt2"/>
                </a:solidFill>
              </a:defRPr>
            </a:lvl5pPr>
            <a:lvl6pPr>
              <a:spcBef>
                <a:spcPts val="0"/>
              </a:spcBef>
              <a:buClr>
                <a:schemeClr val="lt2"/>
              </a:buClr>
              <a:buSzPct val="100000"/>
              <a:buNone/>
              <a:defRPr sz="3000" b="1">
                <a:solidFill>
                  <a:schemeClr val="lt2"/>
                </a:solidFill>
              </a:defRPr>
            </a:lvl6pPr>
            <a:lvl7pPr>
              <a:spcBef>
                <a:spcPts val="0"/>
              </a:spcBef>
              <a:buClr>
                <a:schemeClr val="lt2"/>
              </a:buClr>
              <a:buSzPct val="100000"/>
              <a:buNone/>
              <a:defRPr sz="3000" b="1">
                <a:solidFill>
                  <a:schemeClr val="lt2"/>
                </a:solidFill>
              </a:defRPr>
            </a:lvl7pPr>
            <a:lvl8pPr>
              <a:spcBef>
                <a:spcPts val="0"/>
              </a:spcBef>
              <a:buClr>
                <a:schemeClr val="lt2"/>
              </a:buClr>
              <a:buSzPct val="100000"/>
              <a:buNone/>
              <a:defRPr sz="3000" b="1">
                <a:solidFill>
                  <a:schemeClr val="lt2"/>
                </a:solidFill>
              </a:defRPr>
            </a:lvl8pPr>
            <a:lvl9pPr>
              <a:spcBef>
                <a:spcPts val="0"/>
              </a:spcBef>
              <a:buClr>
                <a:schemeClr val="lt2"/>
              </a:buClr>
              <a:buSzPct val="100000"/>
              <a:buNone/>
              <a:defRPr sz="3000" b="1">
                <a:solidFill>
                  <a:schemeClr val="lt2"/>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1"/>
        <p:cNvGrpSpPr/>
        <p:nvPr/>
      </p:nvGrpSpPr>
      <p:grpSpPr>
        <a:xfrm>
          <a:off x="0" y="0"/>
          <a:ext cx="0" cy="0"/>
          <a:chOff x="0" y="0"/>
          <a:chExt cx="0" cy="0"/>
        </a:xfrm>
      </p:grpSpPr>
      <p:sp>
        <p:nvSpPr>
          <p:cNvPr id="12" name="Shape 12"/>
          <p:cNvSpPr/>
          <p:nvPr/>
        </p:nvSpPr>
        <p:spPr>
          <a:xfrm>
            <a:off x="0" y="205977"/>
            <a:ext cx="8686800" cy="1165500"/>
          </a:xfrm>
          <a:prstGeom prst="rect">
            <a:avLst/>
          </a:prstGeom>
          <a:solidFill>
            <a:schemeClr val="dk2"/>
          </a:solidFill>
          <a:ln>
            <a:noFill/>
          </a:ln>
        </p:spPr>
        <p:txBody>
          <a:bodyPr lIns="91425" tIns="45700" rIns="91425" bIns="45700" anchor="ctr" anchorCtr="0">
            <a:noAutofit/>
          </a:bodyPr>
          <a:lstStyle/>
          <a:p>
            <a:pPr>
              <a:spcBef>
                <a:spcPts val="0"/>
              </a:spcBef>
              <a:buNone/>
            </a:pPr>
            <a:endParaRPr/>
          </a:p>
        </p:txBody>
      </p:sp>
      <p:sp>
        <p:nvSpPr>
          <p:cNvPr id="13" name="Shape 13"/>
          <p:cNvSpPr txBox="1">
            <a:spLocks noGrp="1"/>
          </p:cNvSpPr>
          <p:nvPr>
            <p:ph type="title"/>
          </p:nvPr>
        </p:nvSpPr>
        <p:spPr>
          <a:xfrm>
            <a:off x="457200" y="205977"/>
            <a:ext cx="8229600" cy="1141499"/>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4" name="Shape 14"/>
          <p:cNvSpPr txBox="1">
            <a:spLocks noGrp="1"/>
          </p:cNvSpPr>
          <p:nvPr>
            <p:ph type="body" idx="1"/>
          </p:nvPr>
        </p:nvSpPr>
        <p:spPr>
          <a:xfrm>
            <a:off x="457200" y="1460499"/>
            <a:ext cx="8229600" cy="3465299"/>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15"/>
        <p:cNvGrpSpPr/>
        <p:nvPr/>
      </p:nvGrpSpPr>
      <p:grpSpPr>
        <a:xfrm>
          <a:off x="0" y="0"/>
          <a:ext cx="0" cy="0"/>
          <a:chOff x="0" y="0"/>
          <a:chExt cx="0" cy="0"/>
        </a:xfrm>
      </p:grpSpPr>
      <p:sp>
        <p:nvSpPr>
          <p:cNvPr id="16" name="Shape 16"/>
          <p:cNvSpPr/>
          <p:nvPr/>
        </p:nvSpPr>
        <p:spPr>
          <a:xfrm>
            <a:off x="0" y="205977"/>
            <a:ext cx="8686800" cy="1165500"/>
          </a:xfrm>
          <a:prstGeom prst="rect">
            <a:avLst/>
          </a:prstGeom>
          <a:solidFill>
            <a:schemeClr val="dk2"/>
          </a:solidFill>
          <a:ln>
            <a:noFill/>
          </a:ln>
        </p:spPr>
        <p:txBody>
          <a:bodyPr lIns="91425" tIns="45700" rIns="91425" bIns="45700" anchor="ctr" anchorCtr="0">
            <a:noAutofit/>
          </a:bodyPr>
          <a:lstStyle/>
          <a:p>
            <a:pPr>
              <a:spcBef>
                <a:spcPts val="0"/>
              </a:spcBef>
              <a:buNone/>
            </a:pPr>
            <a:endParaRPr/>
          </a:p>
        </p:txBody>
      </p:sp>
      <p:sp>
        <p:nvSpPr>
          <p:cNvPr id="17" name="Shape 17"/>
          <p:cNvSpPr txBox="1">
            <a:spLocks noGrp="1"/>
          </p:cNvSpPr>
          <p:nvPr>
            <p:ph type="title"/>
          </p:nvPr>
        </p:nvSpPr>
        <p:spPr>
          <a:xfrm>
            <a:off x="457200" y="205977"/>
            <a:ext cx="8229600" cy="1141499"/>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8" name="Shape 18"/>
          <p:cNvSpPr txBox="1">
            <a:spLocks noGrp="1"/>
          </p:cNvSpPr>
          <p:nvPr>
            <p:ph type="body" idx="1"/>
          </p:nvPr>
        </p:nvSpPr>
        <p:spPr>
          <a:xfrm>
            <a:off x="457200" y="1460499"/>
            <a:ext cx="4030200" cy="3465299"/>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9" name="Shape 19"/>
          <p:cNvSpPr txBox="1">
            <a:spLocks noGrp="1"/>
          </p:cNvSpPr>
          <p:nvPr>
            <p:ph type="body" idx="2"/>
          </p:nvPr>
        </p:nvSpPr>
        <p:spPr>
          <a:xfrm>
            <a:off x="4656667" y="1461908"/>
            <a:ext cx="4030200" cy="3465299"/>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0"/>
        <p:cNvGrpSpPr/>
        <p:nvPr/>
      </p:nvGrpSpPr>
      <p:grpSpPr>
        <a:xfrm>
          <a:off x="0" y="0"/>
          <a:ext cx="0" cy="0"/>
          <a:chOff x="0" y="0"/>
          <a:chExt cx="0" cy="0"/>
        </a:xfrm>
      </p:grpSpPr>
      <p:sp>
        <p:nvSpPr>
          <p:cNvPr id="21" name="Shape 21"/>
          <p:cNvSpPr/>
          <p:nvPr/>
        </p:nvSpPr>
        <p:spPr>
          <a:xfrm>
            <a:off x="0" y="205977"/>
            <a:ext cx="8686800" cy="1165500"/>
          </a:xfrm>
          <a:prstGeom prst="rect">
            <a:avLst/>
          </a:prstGeom>
          <a:solidFill>
            <a:schemeClr val="dk2"/>
          </a:solidFill>
          <a:ln>
            <a:noFill/>
          </a:ln>
        </p:spPr>
        <p:txBody>
          <a:bodyPr lIns="91425" tIns="45700" rIns="91425" bIns="45700" anchor="ctr" anchorCtr="0">
            <a:noAutofit/>
          </a:bodyPr>
          <a:lstStyle/>
          <a:p>
            <a:pPr>
              <a:spcBef>
                <a:spcPts val="0"/>
              </a:spcBef>
              <a:buNone/>
            </a:pPr>
            <a:endParaRPr/>
          </a:p>
        </p:txBody>
      </p:sp>
      <p:sp>
        <p:nvSpPr>
          <p:cNvPr id="22" name="Shape 22"/>
          <p:cNvSpPr txBox="1">
            <a:spLocks noGrp="1"/>
          </p:cNvSpPr>
          <p:nvPr>
            <p:ph type="title"/>
          </p:nvPr>
        </p:nvSpPr>
        <p:spPr>
          <a:xfrm>
            <a:off x="457200" y="205977"/>
            <a:ext cx="8229600" cy="1141499"/>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Caption">
    <p:spTree>
      <p:nvGrpSpPr>
        <p:cNvPr id="1" name="Shape 23"/>
        <p:cNvGrpSpPr/>
        <p:nvPr/>
      </p:nvGrpSpPr>
      <p:grpSpPr>
        <a:xfrm>
          <a:off x="0" y="0"/>
          <a:ext cx="0" cy="0"/>
          <a:chOff x="0" y="0"/>
          <a:chExt cx="0" cy="0"/>
        </a:xfrm>
      </p:grpSpPr>
      <p:sp>
        <p:nvSpPr>
          <p:cNvPr id="24" name="Shape 24"/>
          <p:cNvSpPr/>
          <p:nvPr/>
        </p:nvSpPr>
        <p:spPr>
          <a:xfrm>
            <a:off x="0" y="4406309"/>
            <a:ext cx="8686800" cy="519599"/>
          </a:xfrm>
          <a:prstGeom prst="rect">
            <a:avLst/>
          </a:prstGeom>
          <a:solidFill>
            <a:schemeClr val="dk2"/>
          </a:solidFill>
          <a:ln>
            <a:noFill/>
          </a:ln>
        </p:spPr>
        <p:txBody>
          <a:bodyPr lIns="91425" tIns="45700" rIns="91425" bIns="45700" anchor="ctr" anchorCtr="0">
            <a:noAutofit/>
          </a:bodyPr>
          <a:lstStyle/>
          <a:p>
            <a:pPr>
              <a:spcBef>
                <a:spcPts val="0"/>
              </a:spcBef>
              <a:buNone/>
            </a:pPr>
            <a:endParaRPr/>
          </a:p>
        </p:txBody>
      </p:sp>
      <p:sp>
        <p:nvSpPr>
          <p:cNvPr id="25" name="Shape 25"/>
          <p:cNvSpPr txBox="1">
            <a:spLocks noGrp="1"/>
          </p:cNvSpPr>
          <p:nvPr>
            <p:ph type="body" idx="1"/>
          </p:nvPr>
        </p:nvSpPr>
        <p:spPr>
          <a:xfrm>
            <a:off x="457200" y="4406309"/>
            <a:ext cx="8229600" cy="519599"/>
          </a:xfrm>
          <a:prstGeom prst="rect">
            <a:avLst/>
          </a:prstGeom>
        </p:spPr>
        <p:txBody>
          <a:bodyPr lIns="91425" tIns="91425" rIns="91425" bIns="91425" anchor="ctr" anchorCtr="0"/>
          <a:lstStyle>
            <a:lvl1pPr>
              <a:spcBef>
                <a:spcPts val="0"/>
              </a:spcBef>
              <a:buClr>
                <a:schemeClr val="lt1"/>
              </a:buClr>
              <a:buSzPct val="100000"/>
              <a:buNone/>
              <a:defRPr sz="2400" b="1">
                <a:solidFill>
                  <a:schemeClr val="lt1"/>
                </a:solidFill>
              </a:defRPr>
            </a:lvl1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26"/>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05977"/>
            <a:ext cx="8229600" cy="1141499"/>
          </a:xfrm>
          <a:prstGeom prst="rect">
            <a:avLst/>
          </a:prstGeom>
          <a:noFill/>
          <a:ln>
            <a:noFill/>
          </a:ln>
        </p:spPr>
        <p:txBody>
          <a:bodyPr lIns="91425" tIns="91425" rIns="91425" bIns="91425" anchor="b" anchorCtr="0"/>
          <a:lstStyle>
            <a:lvl1pPr>
              <a:spcBef>
                <a:spcPts val="0"/>
              </a:spcBef>
              <a:buClr>
                <a:schemeClr val="lt1"/>
              </a:buClr>
              <a:buSzPct val="100000"/>
              <a:buNone/>
              <a:defRPr sz="4800" b="1">
                <a:solidFill>
                  <a:schemeClr val="lt1"/>
                </a:solidFill>
              </a:defRPr>
            </a:lvl1pPr>
            <a:lvl2pPr>
              <a:spcBef>
                <a:spcPts val="0"/>
              </a:spcBef>
              <a:buClr>
                <a:schemeClr val="lt1"/>
              </a:buClr>
              <a:buSzPct val="100000"/>
              <a:buNone/>
              <a:defRPr sz="4800" b="1">
                <a:solidFill>
                  <a:schemeClr val="lt1"/>
                </a:solidFill>
              </a:defRPr>
            </a:lvl2pPr>
            <a:lvl3pPr>
              <a:spcBef>
                <a:spcPts val="0"/>
              </a:spcBef>
              <a:buClr>
                <a:schemeClr val="lt1"/>
              </a:buClr>
              <a:buSzPct val="100000"/>
              <a:buNone/>
              <a:defRPr sz="4800" b="1">
                <a:solidFill>
                  <a:schemeClr val="lt1"/>
                </a:solidFill>
              </a:defRPr>
            </a:lvl3pPr>
            <a:lvl4pPr>
              <a:spcBef>
                <a:spcPts val="0"/>
              </a:spcBef>
              <a:buClr>
                <a:schemeClr val="lt1"/>
              </a:buClr>
              <a:buSzPct val="100000"/>
              <a:buNone/>
              <a:defRPr sz="4800" b="1">
                <a:solidFill>
                  <a:schemeClr val="lt1"/>
                </a:solidFill>
              </a:defRPr>
            </a:lvl4pPr>
            <a:lvl5pPr>
              <a:spcBef>
                <a:spcPts val="0"/>
              </a:spcBef>
              <a:buClr>
                <a:schemeClr val="lt1"/>
              </a:buClr>
              <a:buSzPct val="100000"/>
              <a:buNone/>
              <a:defRPr sz="4800" b="1">
                <a:solidFill>
                  <a:schemeClr val="lt1"/>
                </a:solidFill>
              </a:defRPr>
            </a:lvl5pPr>
            <a:lvl6pPr>
              <a:spcBef>
                <a:spcPts val="0"/>
              </a:spcBef>
              <a:buClr>
                <a:schemeClr val="lt1"/>
              </a:buClr>
              <a:buSzPct val="100000"/>
              <a:buNone/>
              <a:defRPr sz="4800" b="1">
                <a:solidFill>
                  <a:schemeClr val="lt1"/>
                </a:solidFill>
              </a:defRPr>
            </a:lvl6pPr>
            <a:lvl7pPr>
              <a:spcBef>
                <a:spcPts val="0"/>
              </a:spcBef>
              <a:buClr>
                <a:schemeClr val="lt1"/>
              </a:buClr>
              <a:buSzPct val="100000"/>
              <a:buNone/>
              <a:defRPr sz="4800" b="1">
                <a:solidFill>
                  <a:schemeClr val="lt1"/>
                </a:solidFill>
              </a:defRPr>
            </a:lvl7pPr>
            <a:lvl8pPr>
              <a:spcBef>
                <a:spcPts val="0"/>
              </a:spcBef>
              <a:buClr>
                <a:schemeClr val="lt1"/>
              </a:buClr>
              <a:buSzPct val="100000"/>
              <a:buNone/>
              <a:defRPr sz="4800" b="1">
                <a:solidFill>
                  <a:schemeClr val="lt1"/>
                </a:solidFill>
              </a:defRPr>
            </a:lvl8pPr>
            <a:lvl9pPr>
              <a:spcBef>
                <a:spcPts val="0"/>
              </a:spcBef>
              <a:buClr>
                <a:schemeClr val="lt1"/>
              </a:buClr>
              <a:buSzPct val="100000"/>
              <a:buNone/>
              <a:defRPr sz="4800" b="1">
                <a:solidFill>
                  <a:schemeClr val="lt1"/>
                </a:solidFill>
              </a:defRPr>
            </a:lvl9pPr>
          </a:lstStyle>
          <a:p>
            <a:endParaRPr/>
          </a:p>
        </p:txBody>
      </p:sp>
      <p:sp>
        <p:nvSpPr>
          <p:cNvPr id="6" name="Shape 6"/>
          <p:cNvSpPr txBox="1">
            <a:spLocks noGrp="1"/>
          </p:cNvSpPr>
          <p:nvPr>
            <p:ph type="body" idx="1"/>
          </p:nvPr>
        </p:nvSpPr>
        <p:spPr>
          <a:xfrm>
            <a:off x="457200" y="1460499"/>
            <a:ext cx="8229600" cy="3465299"/>
          </a:xfrm>
          <a:prstGeom prst="rect">
            <a:avLst/>
          </a:prstGeom>
          <a:noFill/>
          <a:ln>
            <a:noFill/>
          </a:ln>
        </p:spPr>
        <p:txBody>
          <a:bodyPr lIns="91425" tIns="91425" rIns="91425" bIns="91425" anchor="t" anchorCtr="0"/>
          <a:lstStyle>
            <a:lvl1pPr>
              <a:spcBef>
                <a:spcPts val="600"/>
              </a:spcBef>
              <a:buClr>
                <a:schemeClr val="dk2"/>
              </a:buClr>
              <a:buSzPct val="100000"/>
              <a:defRPr sz="3000">
                <a:solidFill>
                  <a:schemeClr val="dk2"/>
                </a:solidFill>
              </a:defRPr>
            </a:lvl1pPr>
            <a:lvl2pPr>
              <a:spcBef>
                <a:spcPts val="480"/>
              </a:spcBef>
              <a:buClr>
                <a:schemeClr val="dk2"/>
              </a:buClr>
              <a:buSzPct val="100000"/>
              <a:defRPr sz="2400">
                <a:solidFill>
                  <a:schemeClr val="dk2"/>
                </a:solidFill>
              </a:defRPr>
            </a:lvl2pPr>
            <a:lvl3pPr>
              <a:spcBef>
                <a:spcPts val="480"/>
              </a:spcBef>
              <a:buClr>
                <a:schemeClr val="dk2"/>
              </a:buClr>
              <a:buSzPct val="100000"/>
              <a:defRPr sz="2400">
                <a:solidFill>
                  <a:schemeClr val="dk2"/>
                </a:solidFill>
              </a:defRPr>
            </a:lvl3pPr>
            <a:lvl4pPr>
              <a:spcBef>
                <a:spcPts val="360"/>
              </a:spcBef>
              <a:buClr>
                <a:schemeClr val="dk2"/>
              </a:buClr>
              <a:buSzPct val="100000"/>
              <a:defRPr sz="1800">
                <a:solidFill>
                  <a:schemeClr val="dk2"/>
                </a:solidFill>
              </a:defRPr>
            </a:lvl4pPr>
            <a:lvl5pPr>
              <a:spcBef>
                <a:spcPts val="360"/>
              </a:spcBef>
              <a:buClr>
                <a:schemeClr val="dk2"/>
              </a:buClr>
              <a:buSzPct val="100000"/>
              <a:defRPr sz="1800">
                <a:solidFill>
                  <a:schemeClr val="dk2"/>
                </a:solidFill>
              </a:defRPr>
            </a:lvl5pPr>
            <a:lvl6pPr>
              <a:spcBef>
                <a:spcPts val="360"/>
              </a:spcBef>
              <a:buClr>
                <a:schemeClr val="dk2"/>
              </a:buClr>
              <a:buSzPct val="100000"/>
              <a:defRPr sz="1800">
                <a:solidFill>
                  <a:schemeClr val="dk2"/>
                </a:solidFill>
              </a:defRPr>
            </a:lvl6pPr>
            <a:lvl7pPr>
              <a:spcBef>
                <a:spcPts val="360"/>
              </a:spcBef>
              <a:buClr>
                <a:schemeClr val="dk2"/>
              </a:buClr>
              <a:buSzPct val="100000"/>
              <a:defRPr sz="1800">
                <a:solidFill>
                  <a:schemeClr val="dk2"/>
                </a:solidFill>
              </a:defRPr>
            </a:lvl7pPr>
            <a:lvl8pPr>
              <a:spcBef>
                <a:spcPts val="360"/>
              </a:spcBef>
              <a:buClr>
                <a:schemeClr val="dk2"/>
              </a:buClr>
              <a:buSzPct val="100000"/>
              <a:defRPr sz="1800">
                <a:solidFill>
                  <a:schemeClr val="dk2"/>
                </a:solidFill>
              </a:defRPr>
            </a:lvl8pPr>
            <a:lvl9pPr>
              <a:spcBef>
                <a:spcPts val="360"/>
              </a:spcBef>
              <a:buClr>
                <a:schemeClr val="dk2"/>
              </a:buClr>
              <a:buSzPct val="100000"/>
              <a:defRPr sz="1800">
                <a:solidFill>
                  <a:schemeClr val="dk2"/>
                </a:solidFill>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4.xml"/><Relationship Id="rId3" Type="http://schemas.openxmlformats.org/officeDocument/2006/relationships/image" Target="../media/image5.gi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xml"/><Relationship Id="rId3" Type="http://schemas.openxmlformats.org/officeDocument/2006/relationships/image" Target="../media/image1.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 Id="rId3" Type="http://schemas.openxmlformats.org/officeDocument/2006/relationships/image" Target="../media/image2.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xml"/><Relationship Id="rId3" Type="http://schemas.openxmlformats.org/officeDocument/2006/relationships/image" Target="../media/image3.gi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9.xml"/><Relationship Id="rId3" Type="http://schemas.openxmlformats.org/officeDocument/2006/relationships/image" Target="../media/image4.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7"/>
        <p:cNvGrpSpPr/>
        <p:nvPr/>
      </p:nvGrpSpPr>
      <p:grpSpPr>
        <a:xfrm>
          <a:off x="0" y="0"/>
          <a:ext cx="0" cy="0"/>
          <a:chOff x="0" y="0"/>
          <a:chExt cx="0" cy="0"/>
        </a:xfrm>
      </p:grpSpPr>
      <p:sp>
        <p:nvSpPr>
          <p:cNvPr id="28" name="Shape 28"/>
          <p:cNvSpPr txBox="1">
            <a:spLocks noGrp="1"/>
          </p:cNvSpPr>
          <p:nvPr>
            <p:ph type="ctrTitle"/>
          </p:nvPr>
        </p:nvSpPr>
        <p:spPr>
          <a:xfrm>
            <a:off x="685800" y="1300757"/>
            <a:ext cx="7772400" cy="1684199"/>
          </a:xfrm>
          <a:prstGeom prst="rect">
            <a:avLst/>
          </a:prstGeom>
        </p:spPr>
        <p:txBody>
          <a:bodyPr lIns="91425" tIns="91425" rIns="91425" bIns="91425" anchor="b" anchorCtr="0">
            <a:noAutofit/>
          </a:bodyPr>
          <a:lstStyle/>
          <a:p>
            <a:pPr>
              <a:spcBef>
                <a:spcPts val="0"/>
              </a:spcBef>
              <a:buNone/>
            </a:pPr>
            <a:r>
              <a:rPr lang="en"/>
              <a:t>Abolition Movement</a:t>
            </a:r>
          </a:p>
        </p:txBody>
      </p:sp>
      <p:sp>
        <p:nvSpPr>
          <p:cNvPr id="29" name="Shape 29"/>
          <p:cNvSpPr txBox="1">
            <a:spLocks noGrp="1"/>
          </p:cNvSpPr>
          <p:nvPr>
            <p:ph type="subTitle" idx="1"/>
          </p:nvPr>
        </p:nvSpPr>
        <p:spPr>
          <a:xfrm>
            <a:off x="685800" y="3093357"/>
            <a:ext cx="7772400" cy="712499"/>
          </a:xfrm>
          <a:prstGeom prst="rect">
            <a:avLst/>
          </a:prstGeom>
        </p:spPr>
        <p:txBody>
          <a:bodyPr lIns="91425" tIns="91425" rIns="91425" bIns="91425" anchor="ctr" anchorCtr="0">
            <a:noAutofit/>
          </a:bodyPr>
          <a:lstStyle/>
          <a:p>
            <a:pPr>
              <a:spcBef>
                <a:spcPts val="0"/>
              </a:spcBef>
              <a:buNone/>
            </a:pPr>
            <a:endParaRPr/>
          </a:p>
        </p:txBody>
      </p:sp>
    </p:spTree>
  </p:cSld>
  <p:clrMapOvr>
    <a:masterClrMapping/>
  </p:clrMapOvr>
  <p:transition xmlns:p14="http://schemas.microsoft.com/office/powerpoint/2010/mai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sp>
        <p:nvSpPr>
          <p:cNvPr id="80" name="Shape 80"/>
          <p:cNvSpPr txBox="1">
            <a:spLocks noGrp="1"/>
          </p:cNvSpPr>
          <p:nvPr>
            <p:ph type="title"/>
          </p:nvPr>
        </p:nvSpPr>
        <p:spPr>
          <a:xfrm>
            <a:off x="457200" y="205977"/>
            <a:ext cx="8229600" cy="1141499"/>
          </a:xfrm>
          <a:prstGeom prst="rect">
            <a:avLst/>
          </a:prstGeom>
        </p:spPr>
        <p:txBody>
          <a:bodyPr lIns="91425" tIns="91425" rIns="91425" bIns="91425" anchor="b" anchorCtr="0">
            <a:noAutofit/>
          </a:bodyPr>
          <a:lstStyle/>
          <a:p>
            <a:pPr>
              <a:spcBef>
                <a:spcPts val="0"/>
              </a:spcBef>
              <a:buNone/>
            </a:pPr>
            <a:r>
              <a:rPr lang="en" sz="3600"/>
              <a:t>The Abolition Movement &amp; arguments against slavery.</a:t>
            </a:r>
          </a:p>
        </p:txBody>
      </p:sp>
      <p:sp>
        <p:nvSpPr>
          <p:cNvPr id="81" name="Shape 81"/>
          <p:cNvSpPr txBox="1">
            <a:spLocks noGrp="1"/>
          </p:cNvSpPr>
          <p:nvPr>
            <p:ph type="body" idx="1"/>
          </p:nvPr>
        </p:nvSpPr>
        <p:spPr>
          <a:xfrm>
            <a:off x="457200" y="1460499"/>
            <a:ext cx="8229600" cy="3465299"/>
          </a:xfrm>
          <a:prstGeom prst="rect">
            <a:avLst/>
          </a:prstGeom>
        </p:spPr>
        <p:txBody>
          <a:bodyPr lIns="91425" tIns="91425" rIns="91425" bIns="91425" anchor="t" anchorCtr="0">
            <a:noAutofit/>
          </a:bodyPr>
          <a:lstStyle/>
          <a:p>
            <a:pPr lvl="0">
              <a:spcBef>
                <a:spcPts val="0"/>
              </a:spcBef>
              <a:buNone/>
            </a:pPr>
            <a:r>
              <a:rPr lang="en"/>
              <a:t>Definition of abolition:</a:t>
            </a:r>
          </a:p>
        </p:txBody>
      </p:sp>
    </p:spTree>
  </p:cSld>
  <p:clrMapOvr>
    <a:masterClrMapping/>
  </p:clrMapOvr>
  <p:transition xmlns:p14="http://schemas.microsoft.com/office/powerpoint/2010/main" spd="slow">
    <p:cu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86" name="Shape 86"/>
          <p:cNvSpPr txBox="1">
            <a:spLocks noGrp="1"/>
          </p:cNvSpPr>
          <p:nvPr>
            <p:ph type="title"/>
          </p:nvPr>
        </p:nvSpPr>
        <p:spPr>
          <a:xfrm>
            <a:off x="457200" y="205977"/>
            <a:ext cx="8229600" cy="1141499"/>
          </a:xfrm>
          <a:prstGeom prst="rect">
            <a:avLst/>
          </a:prstGeom>
        </p:spPr>
        <p:txBody>
          <a:bodyPr lIns="91425" tIns="91425" rIns="91425" bIns="91425" anchor="b" anchorCtr="0">
            <a:noAutofit/>
          </a:bodyPr>
          <a:lstStyle/>
          <a:p>
            <a:pPr>
              <a:spcBef>
                <a:spcPts val="0"/>
              </a:spcBef>
              <a:buNone/>
            </a:pPr>
            <a:r>
              <a:rPr lang="en" sz="3600"/>
              <a:t>Development of the Abolition Movement</a:t>
            </a:r>
          </a:p>
        </p:txBody>
      </p:sp>
      <p:sp>
        <p:nvSpPr>
          <p:cNvPr id="87" name="Shape 87"/>
          <p:cNvSpPr txBox="1">
            <a:spLocks noGrp="1"/>
          </p:cNvSpPr>
          <p:nvPr>
            <p:ph type="body" idx="1"/>
          </p:nvPr>
        </p:nvSpPr>
        <p:spPr>
          <a:xfrm>
            <a:off x="457200" y="1460499"/>
            <a:ext cx="8229600" cy="3465299"/>
          </a:xfrm>
          <a:prstGeom prst="rect">
            <a:avLst/>
          </a:prstGeom>
        </p:spPr>
        <p:txBody>
          <a:bodyPr lIns="91425" tIns="91425" rIns="91425" bIns="91425" anchor="t" anchorCtr="0">
            <a:noAutofit/>
          </a:bodyPr>
          <a:lstStyle/>
          <a:p>
            <a:pPr marL="457200" lvl="0" indent="-381000" rtl="0">
              <a:spcBef>
                <a:spcPts val="0"/>
              </a:spcBef>
              <a:buClr>
                <a:schemeClr val="dk2"/>
              </a:buClr>
              <a:buSzPct val="100000"/>
              <a:buFont typeface="Arial"/>
              <a:buChar char="●"/>
            </a:pPr>
            <a:r>
              <a:rPr lang="en" sz="2400" dirty="0"/>
              <a:t>the abolition movement was taking place informally from the moment slavery became institutionalized.</a:t>
            </a:r>
          </a:p>
          <a:p>
            <a:pPr marL="457200" lvl="0" indent="-381000" rtl="0">
              <a:spcBef>
                <a:spcPts val="0"/>
              </a:spcBef>
              <a:buClr>
                <a:schemeClr val="dk2"/>
              </a:buClr>
              <a:buSzPct val="100000"/>
              <a:buFont typeface="Arial"/>
              <a:buChar char="●"/>
            </a:pPr>
            <a:r>
              <a:rPr lang="en" sz="2400" dirty="0"/>
              <a:t>Formally,</a:t>
            </a:r>
          </a:p>
          <a:p>
            <a:pPr marL="914400" lvl="1" indent="-342900" rtl="0">
              <a:spcBef>
                <a:spcPts val="0"/>
              </a:spcBef>
              <a:buClr>
                <a:schemeClr val="dk2"/>
              </a:buClr>
              <a:buSzPct val="100000"/>
              <a:buFont typeface="Courier New"/>
              <a:buChar char="o"/>
            </a:pPr>
            <a:r>
              <a:rPr lang="en" sz="1800" dirty="0"/>
              <a:t>1775 first abolition organization formed - Society for the Relief of Free Negroes Unlawfully Held in Bondage - Philadelphia</a:t>
            </a:r>
          </a:p>
          <a:p>
            <a:pPr marL="914400" lvl="1" indent="-342900" rtl="0">
              <a:spcBef>
                <a:spcPts val="0"/>
              </a:spcBef>
              <a:buClr>
                <a:schemeClr val="dk2"/>
              </a:buClr>
              <a:buSzPct val="100000"/>
              <a:buFont typeface="Courier New"/>
              <a:buChar char="o"/>
            </a:pPr>
            <a:r>
              <a:rPr lang="en" sz="1800" dirty="0"/>
              <a:t>1787 Society for Promoting the Manumission of Slaves - NYC</a:t>
            </a:r>
          </a:p>
          <a:p>
            <a:pPr marL="914400" lvl="1" indent="-342900" rtl="0">
              <a:spcBef>
                <a:spcPts val="0"/>
              </a:spcBef>
              <a:buClr>
                <a:schemeClr val="dk2"/>
              </a:buClr>
              <a:buSzPct val="100000"/>
              <a:buFont typeface="Courier New"/>
              <a:buChar char="o"/>
            </a:pPr>
            <a:r>
              <a:rPr lang="en" sz="1800" dirty="0"/>
              <a:t>By the end of the American Revolution, all </a:t>
            </a:r>
            <a:r>
              <a:rPr lang="en" sz="1800" dirty="0" smtClean="0"/>
              <a:t>states</a:t>
            </a:r>
            <a:r>
              <a:rPr lang="en-US" sz="1800" dirty="0" smtClean="0"/>
              <a:t> (Except Georgia and South Carolina)</a:t>
            </a:r>
            <a:r>
              <a:rPr lang="en" sz="1800" dirty="0" smtClean="0"/>
              <a:t> </a:t>
            </a:r>
            <a:r>
              <a:rPr lang="en" sz="1800" dirty="0"/>
              <a:t>had anti-slavery societies.</a:t>
            </a:r>
          </a:p>
          <a:p>
            <a:pPr marL="914400" lvl="1" indent="-342900" rtl="0">
              <a:spcBef>
                <a:spcPts val="0"/>
              </a:spcBef>
              <a:buClr>
                <a:schemeClr val="dk2"/>
              </a:buClr>
              <a:buSzPct val="100000"/>
              <a:buFont typeface="Courier New"/>
              <a:buChar char="o"/>
            </a:pPr>
            <a:r>
              <a:rPr lang="en" sz="1800" dirty="0"/>
              <a:t>Greater efforts were made in the North</a:t>
            </a:r>
          </a:p>
          <a:p>
            <a:pPr marL="1371600" lvl="2" indent="-342900" rtl="0">
              <a:spcBef>
                <a:spcPts val="0"/>
              </a:spcBef>
              <a:buClr>
                <a:schemeClr val="dk2"/>
              </a:buClr>
              <a:buSzPct val="100000"/>
              <a:buFont typeface="Wingdings"/>
              <a:buChar char="§"/>
            </a:pPr>
            <a:r>
              <a:rPr lang="en" sz="1800" dirty="0"/>
              <a:t>Vermont abolished slavery in 1777</a:t>
            </a:r>
          </a:p>
          <a:p>
            <a:pPr marL="1371600" lvl="2" indent="-342900">
              <a:spcBef>
                <a:spcPts val="0"/>
              </a:spcBef>
              <a:buClr>
                <a:schemeClr val="dk2"/>
              </a:buClr>
              <a:buSzPct val="100000"/>
              <a:buFont typeface="Wingdings"/>
              <a:buChar char="§"/>
            </a:pPr>
            <a:r>
              <a:rPr lang="en" sz="1800" dirty="0"/>
              <a:t>1780 Pennsylvania passed a gradual emacipation law.</a:t>
            </a:r>
          </a:p>
        </p:txBody>
      </p:sp>
    </p:spTree>
  </p:cSld>
  <p:clrMapOvr>
    <a:masterClrMapping/>
  </p:clrMapOvr>
  <p:transition xmlns:p14="http://schemas.microsoft.com/office/powerpoint/2010/main" spd="slow">
    <p:cu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Shape 92"/>
          <p:cNvSpPr txBox="1">
            <a:spLocks noGrp="1"/>
          </p:cNvSpPr>
          <p:nvPr>
            <p:ph type="title"/>
          </p:nvPr>
        </p:nvSpPr>
        <p:spPr>
          <a:xfrm>
            <a:off x="457200" y="205977"/>
            <a:ext cx="8229600" cy="1141499"/>
          </a:xfrm>
          <a:prstGeom prst="rect">
            <a:avLst/>
          </a:prstGeom>
        </p:spPr>
        <p:txBody>
          <a:bodyPr lIns="91425" tIns="91425" rIns="91425" bIns="91425" anchor="b" anchorCtr="0">
            <a:noAutofit/>
          </a:bodyPr>
          <a:lstStyle/>
          <a:p>
            <a:pPr>
              <a:spcBef>
                <a:spcPts val="0"/>
              </a:spcBef>
              <a:buNone/>
            </a:pPr>
            <a:r>
              <a:rPr lang="en" sz="3600"/>
              <a:t>What were the arguments against slavery?</a:t>
            </a:r>
          </a:p>
        </p:txBody>
      </p:sp>
      <p:sp>
        <p:nvSpPr>
          <p:cNvPr id="93" name="Shape 93"/>
          <p:cNvSpPr txBox="1">
            <a:spLocks noGrp="1"/>
          </p:cNvSpPr>
          <p:nvPr>
            <p:ph type="body" idx="1"/>
          </p:nvPr>
        </p:nvSpPr>
        <p:spPr>
          <a:xfrm>
            <a:off x="457200" y="1347474"/>
            <a:ext cx="8229600" cy="3465299"/>
          </a:xfrm>
          <a:prstGeom prst="rect">
            <a:avLst/>
          </a:prstGeom>
        </p:spPr>
        <p:txBody>
          <a:bodyPr lIns="91425" tIns="91425" rIns="91425" bIns="91425" anchor="t" anchorCtr="0">
            <a:noAutofit/>
          </a:bodyPr>
          <a:lstStyle/>
          <a:p>
            <a:pPr marL="457200" lvl="0" indent="-419100" rtl="0">
              <a:spcBef>
                <a:spcPts val="0"/>
              </a:spcBef>
              <a:buClr>
                <a:schemeClr val="dk2"/>
              </a:buClr>
              <a:buSzPct val="100000"/>
              <a:buFont typeface="Arial"/>
              <a:buChar char="●"/>
            </a:pPr>
            <a:r>
              <a:rPr lang="en"/>
              <a:t>To examine such we are going to look into specific abolitionists.  </a:t>
            </a:r>
          </a:p>
          <a:p>
            <a:pPr marL="457200" lvl="0" indent="-419100" rtl="0">
              <a:spcBef>
                <a:spcPts val="0"/>
              </a:spcBef>
              <a:buClr>
                <a:schemeClr val="dk2"/>
              </a:buClr>
              <a:buSzPct val="100000"/>
              <a:buFont typeface="Arial"/>
              <a:buChar char="●"/>
            </a:pPr>
            <a:r>
              <a:rPr lang="en"/>
              <a:t>This will begin in class and be your homework.</a:t>
            </a:r>
          </a:p>
          <a:p>
            <a:pPr marL="457200" lvl="0" indent="-419100" rtl="0">
              <a:spcBef>
                <a:spcPts val="0"/>
              </a:spcBef>
              <a:buClr>
                <a:schemeClr val="dk2"/>
              </a:buClr>
              <a:buSzPct val="100000"/>
              <a:buFont typeface="Arial"/>
              <a:buChar char="●"/>
            </a:pPr>
            <a:r>
              <a:rPr lang="en"/>
              <a:t>Pg. 12 in reader. </a:t>
            </a:r>
          </a:p>
          <a:p>
            <a:pPr marL="914400" lvl="1" indent="-228600" rtl="0">
              <a:spcBef>
                <a:spcPts val="0"/>
              </a:spcBef>
              <a:buNone/>
            </a:pPr>
            <a:r>
              <a:rPr lang="en"/>
              <a:t>Add a 4th question:</a:t>
            </a:r>
          </a:p>
          <a:p>
            <a:pPr marL="1371600" lvl="2" indent="-228600">
              <a:spcBef>
                <a:spcPts val="0"/>
              </a:spcBef>
              <a:buNone/>
            </a:pPr>
            <a:r>
              <a:rPr lang="en"/>
              <a:t>What were their arguments against slavery? (thus why were they in favor of abolition?)</a:t>
            </a:r>
          </a:p>
        </p:txBody>
      </p:sp>
    </p:spTree>
  </p:cSld>
  <p:clrMapOvr>
    <a:masterClrMapping/>
  </p:clrMapOvr>
  <p:transition xmlns:p14="http://schemas.microsoft.com/office/powerpoint/2010/main" spd="slow">
    <p:cu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Shape 98"/>
          <p:cNvSpPr txBox="1">
            <a:spLocks noGrp="1"/>
          </p:cNvSpPr>
          <p:nvPr>
            <p:ph type="title"/>
          </p:nvPr>
        </p:nvSpPr>
        <p:spPr>
          <a:xfrm>
            <a:off x="457200" y="205977"/>
            <a:ext cx="8229600" cy="1141499"/>
          </a:xfrm>
          <a:prstGeom prst="rect">
            <a:avLst/>
          </a:prstGeom>
        </p:spPr>
        <p:txBody>
          <a:bodyPr lIns="91425" tIns="91425" rIns="91425" bIns="91425" anchor="b" anchorCtr="0">
            <a:noAutofit/>
          </a:bodyPr>
          <a:lstStyle/>
          <a:p>
            <a:pPr>
              <a:spcBef>
                <a:spcPts val="0"/>
              </a:spcBef>
              <a:buNone/>
            </a:pPr>
            <a:r>
              <a:rPr lang="en"/>
              <a:t>Abolition Movement</a:t>
            </a:r>
          </a:p>
        </p:txBody>
      </p:sp>
      <p:sp>
        <p:nvSpPr>
          <p:cNvPr id="99" name="Shape 99"/>
          <p:cNvSpPr txBox="1">
            <a:spLocks noGrp="1"/>
          </p:cNvSpPr>
          <p:nvPr>
            <p:ph type="body" idx="1"/>
          </p:nvPr>
        </p:nvSpPr>
        <p:spPr>
          <a:xfrm>
            <a:off x="457200" y="1347474"/>
            <a:ext cx="8229600" cy="3465299"/>
          </a:xfrm>
          <a:prstGeom prst="rect">
            <a:avLst/>
          </a:prstGeom>
        </p:spPr>
        <p:txBody>
          <a:bodyPr lIns="91425" tIns="91425" rIns="91425" bIns="91425" anchor="t" anchorCtr="0">
            <a:noAutofit/>
          </a:bodyPr>
          <a:lstStyle/>
          <a:p>
            <a:pPr marL="457200" lvl="0" indent="-381000" rtl="0">
              <a:spcBef>
                <a:spcPts val="0"/>
              </a:spcBef>
              <a:buClr>
                <a:schemeClr val="dk2"/>
              </a:buClr>
              <a:buSzPct val="100000"/>
              <a:buFont typeface="Arial"/>
              <a:buChar char="●"/>
            </a:pPr>
            <a:r>
              <a:rPr lang="en" sz="2400"/>
              <a:t>What types of people were involved in the abolitionist movement?</a:t>
            </a:r>
          </a:p>
          <a:p>
            <a:pPr marL="457200" lvl="0" indent="-381000" rtl="0">
              <a:spcBef>
                <a:spcPts val="0"/>
              </a:spcBef>
              <a:buClr>
                <a:schemeClr val="dk2"/>
              </a:buClr>
              <a:buSzPct val="100000"/>
              <a:buFont typeface="Arial"/>
              <a:buChar char="●"/>
            </a:pPr>
            <a:r>
              <a:rPr lang="en" sz="2400"/>
              <a:t>What methods did members of the abolitionist movement use and which were more effective?</a:t>
            </a:r>
          </a:p>
          <a:p>
            <a:pPr marL="457200" lvl="0" indent="-381000" rtl="0">
              <a:spcBef>
                <a:spcPts val="0"/>
              </a:spcBef>
              <a:buClr>
                <a:schemeClr val="dk2"/>
              </a:buClr>
              <a:buSzPct val="100000"/>
              <a:buFont typeface="Arial"/>
              <a:buChar char="●"/>
            </a:pPr>
            <a:r>
              <a:rPr lang="en" sz="2400"/>
              <a:t>How did membership of the abolitionist movement increase the political voice of women?</a:t>
            </a:r>
          </a:p>
          <a:p>
            <a:pPr marL="457200" lvl="0" indent="-381000" rtl="0">
              <a:spcBef>
                <a:spcPts val="0"/>
              </a:spcBef>
              <a:buClr>
                <a:schemeClr val="dk2"/>
              </a:buClr>
              <a:buSzPct val="100000"/>
              <a:buFont typeface="Arial"/>
              <a:buChar char="●"/>
            </a:pPr>
            <a:r>
              <a:rPr lang="en" sz="2400"/>
              <a:t>What does the abolition movement highlight about equality &amp; hierarchy for African Americans at this time?</a:t>
            </a:r>
          </a:p>
          <a:p>
            <a:pPr marL="914400" lvl="1" indent="-381000">
              <a:spcBef>
                <a:spcPts val="0"/>
              </a:spcBef>
              <a:buClr>
                <a:schemeClr val="dk2"/>
              </a:buClr>
              <a:buSzPct val="80000"/>
              <a:buFont typeface="Courier New"/>
              <a:buChar char="o"/>
            </a:pPr>
            <a:r>
              <a:rPr lang="en"/>
              <a:t>What forces are African Americans working against?</a:t>
            </a:r>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pic>
        <p:nvPicPr>
          <p:cNvPr id="109" name="Shape 109"/>
          <p:cNvPicPr preferRelativeResize="0"/>
          <p:nvPr/>
        </p:nvPicPr>
        <p:blipFill>
          <a:blip r:embed="rId3">
            <a:alphaModFix/>
          </a:blip>
          <a:stretch>
            <a:fillRect/>
          </a:stretch>
        </p:blipFill>
        <p:spPr>
          <a:xfrm>
            <a:off x="1204100" y="0"/>
            <a:ext cx="6957124" cy="5143500"/>
          </a:xfrm>
          <a:prstGeom prst="rect">
            <a:avLst/>
          </a:prstGeom>
          <a:noFill/>
          <a:ln>
            <a:noFill/>
          </a:ln>
        </p:spPr>
      </p:pic>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3"/>
        <p:cNvGrpSpPr/>
        <p:nvPr/>
      </p:nvGrpSpPr>
      <p:grpSpPr>
        <a:xfrm>
          <a:off x="0" y="0"/>
          <a:ext cx="0" cy="0"/>
          <a:chOff x="0" y="0"/>
          <a:chExt cx="0" cy="0"/>
        </a:xfrm>
      </p:grpSpPr>
      <p:sp>
        <p:nvSpPr>
          <p:cNvPr id="34" name="Shape 34"/>
          <p:cNvSpPr txBox="1">
            <a:spLocks noGrp="1"/>
          </p:cNvSpPr>
          <p:nvPr>
            <p:ph type="title"/>
          </p:nvPr>
        </p:nvSpPr>
        <p:spPr>
          <a:xfrm>
            <a:off x="457200" y="205977"/>
            <a:ext cx="8229600" cy="1141499"/>
          </a:xfrm>
          <a:prstGeom prst="rect">
            <a:avLst/>
          </a:prstGeom>
        </p:spPr>
        <p:txBody>
          <a:bodyPr lIns="91425" tIns="91425" rIns="91425" bIns="91425" anchor="b" anchorCtr="0">
            <a:noAutofit/>
          </a:bodyPr>
          <a:lstStyle/>
          <a:p>
            <a:pPr>
              <a:spcBef>
                <a:spcPts val="0"/>
              </a:spcBef>
              <a:buNone/>
            </a:pPr>
            <a:r>
              <a:rPr lang="en">
                <a:solidFill>
                  <a:srgbClr val="D9D9D9"/>
                </a:solidFill>
              </a:rPr>
              <a:t>Origins of Slavery</a:t>
            </a:r>
          </a:p>
        </p:txBody>
      </p:sp>
      <p:sp>
        <p:nvSpPr>
          <p:cNvPr id="35" name="Shape 35"/>
          <p:cNvSpPr txBox="1">
            <a:spLocks noGrp="1"/>
          </p:cNvSpPr>
          <p:nvPr>
            <p:ph type="body" idx="1"/>
          </p:nvPr>
        </p:nvSpPr>
        <p:spPr>
          <a:xfrm>
            <a:off x="457200" y="1460499"/>
            <a:ext cx="8229600" cy="3465299"/>
          </a:xfrm>
          <a:prstGeom prst="rect">
            <a:avLst/>
          </a:prstGeom>
        </p:spPr>
        <p:txBody>
          <a:bodyPr lIns="91425" tIns="91425" rIns="91425" bIns="91425" anchor="t" anchorCtr="0">
            <a:noAutofit/>
          </a:bodyPr>
          <a:lstStyle/>
          <a:p>
            <a:pPr rtl="0">
              <a:spcBef>
                <a:spcPts val="0"/>
              </a:spcBef>
              <a:buNone/>
            </a:pPr>
            <a:r>
              <a:rPr lang="en" sz="2400" dirty="0">
                <a:solidFill>
                  <a:srgbClr val="707070"/>
                </a:solidFill>
              </a:rPr>
              <a:t>Slavery was not an institution created in the United States. </a:t>
            </a:r>
            <a:r>
              <a:rPr lang="en-US" sz="2400" dirty="0" smtClean="0">
                <a:solidFill>
                  <a:srgbClr val="707070"/>
                </a:solidFill>
              </a:rPr>
              <a:t>Slavery</a:t>
            </a:r>
            <a:r>
              <a:rPr lang="en" sz="2400" dirty="0" smtClean="0">
                <a:solidFill>
                  <a:srgbClr val="707070"/>
                </a:solidFill>
              </a:rPr>
              <a:t> </a:t>
            </a:r>
            <a:r>
              <a:rPr lang="en" sz="2400" dirty="0">
                <a:solidFill>
                  <a:srgbClr val="707070"/>
                </a:solidFill>
              </a:rPr>
              <a:t>roots go back more than 2 millennium. It has footprints in most Ancient civilizations.  </a:t>
            </a:r>
          </a:p>
          <a:p>
            <a:pPr marL="457200" lvl="0" indent="-381000" rtl="0">
              <a:spcBef>
                <a:spcPts val="0"/>
              </a:spcBef>
              <a:buClr>
                <a:srgbClr val="707070"/>
              </a:buClr>
              <a:buSzPct val="100000"/>
              <a:buFont typeface="Arial"/>
              <a:buChar char="●"/>
            </a:pPr>
            <a:r>
              <a:rPr lang="en" sz="2400" dirty="0">
                <a:solidFill>
                  <a:srgbClr val="707070"/>
                </a:solidFill>
              </a:rPr>
              <a:t>Egypt  </a:t>
            </a:r>
          </a:p>
          <a:p>
            <a:pPr marL="457200" lvl="0" indent="-381000" rtl="0">
              <a:spcBef>
                <a:spcPts val="0"/>
              </a:spcBef>
              <a:buClr>
                <a:srgbClr val="707070"/>
              </a:buClr>
              <a:buSzPct val="100000"/>
              <a:buFont typeface="Arial"/>
              <a:buChar char="●"/>
            </a:pPr>
            <a:r>
              <a:rPr lang="en" sz="2400" dirty="0">
                <a:solidFill>
                  <a:srgbClr val="707070"/>
                </a:solidFill>
              </a:rPr>
              <a:t>Greece  </a:t>
            </a:r>
          </a:p>
          <a:p>
            <a:pPr marL="457200" lvl="0" indent="-381000" rtl="0">
              <a:spcBef>
                <a:spcPts val="0"/>
              </a:spcBef>
              <a:buClr>
                <a:srgbClr val="707070"/>
              </a:buClr>
              <a:buSzPct val="100000"/>
              <a:buFont typeface="Arial"/>
              <a:buChar char="●"/>
            </a:pPr>
            <a:r>
              <a:rPr lang="en" sz="2400" dirty="0">
                <a:solidFill>
                  <a:srgbClr val="707070"/>
                </a:solidFill>
              </a:rPr>
              <a:t>The Roman Empire  </a:t>
            </a:r>
          </a:p>
          <a:p>
            <a:pPr marL="457200" lvl="0" indent="-381000" rtl="0">
              <a:spcBef>
                <a:spcPts val="0"/>
              </a:spcBef>
              <a:buClr>
                <a:srgbClr val="707070"/>
              </a:buClr>
              <a:buSzPct val="100000"/>
              <a:buFont typeface="Arial"/>
              <a:buChar char="●"/>
            </a:pPr>
            <a:r>
              <a:rPr lang="en" sz="2400" dirty="0">
                <a:solidFill>
                  <a:srgbClr val="707070"/>
                </a:solidFill>
              </a:rPr>
              <a:t>China  </a:t>
            </a:r>
          </a:p>
          <a:p>
            <a:pPr marL="457200" lvl="0" indent="-381000">
              <a:spcBef>
                <a:spcPts val="0"/>
              </a:spcBef>
              <a:buClr>
                <a:srgbClr val="707070"/>
              </a:buClr>
              <a:buSzPct val="100000"/>
              <a:buFont typeface="Arial"/>
              <a:buChar char="●"/>
            </a:pPr>
            <a:r>
              <a:rPr lang="en" sz="2400" dirty="0">
                <a:solidFill>
                  <a:srgbClr val="707070"/>
                </a:solidFill>
              </a:rPr>
              <a:t>Pre-Columbian Societies in the Americas</a:t>
            </a:r>
          </a:p>
        </p:txBody>
      </p:sp>
    </p:spTree>
  </p:cSld>
  <p:clrMapOvr>
    <a:masterClrMapping/>
  </p:clrMapOvr>
  <p:transition xmlns:p14="http://schemas.microsoft.com/office/powerpoint/2010/mai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9"/>
        <p:cNvGrpSpPr/>
        <p:nvPr/>
      </p:nvGrpSpPr>
      <p:grpSpPr>
        <a:xfrm>
          <a:off x="0" y="0"/>
          <a:ext cx="0" cy="0"/>
          <a:chOff x="0" y="0"/>
          <a:chExt cx="0" cy="0"/>
        </a:xfrm>
      </p:grpSpPr>
      <p:sp>
        <p:nvSpPr>
          <p:cNvPr id="40" name="Shape 40"/>
          <p:cNvSpPr txBox="1">
            <a:spLocks noGrp="1"/>
          </p:cNvSpPr>
          <p:nvPr>
            <p:ph type="title"/>
          </p:nvPr>
        </p:nvSpPr>
        <p:spPr>
          <a:xfrm>
            <a:off x="457200" y="205977"/>
            <a:ext cx="8229600" cy="1141499"/>
          </a:xfrm>
          <a:prstGeom prst="rect">
            <a:avLst/>
          </a:prstGeom>
        </p:spPr>
        <p:txBody>
          <a:bodyPr lIns="91425" tIns="91425" rIns="91425" bIns="91425" anchor="b" anchorCtr="0">
            <a:noAutofit/>
          </a:bodyPr>
          <a:lstStyle/>
          <a:p>
            <a:pPr>
              <a:spcBef>
                <a:spcPts val="0"/>
              </a:spcBef>
              <a:buNone/>
            </a:pPr>
            <a:r>
              <a:rPr lang="en"/>
              <a:t>The Colonies</a:t>
            </a:r>
          </a:p>
        </p:txBody>
      </p:sp>
      <p:sp>
        <p:nvSpPr>
          <p:cNvPr id="41" name="Shape 41"/>
          <p:cNvSpPr txBox="1">
            <a:spLocks noGrp="1"/>
          </p:cNvSpPr>
          <p:nvPr>
            <p:ph type="body" idx="1"/>
          </p:nvPr>
        </p:nvSpPr>
        <p:spPr>
          <a:xfrm>
            <a:off x="457200" y="1460499"/>
            <a:ext cx="8229600" cy="3465299"/>
          </a:xfrm>
          <a:prstGeom prst="rect">
            <a:avLst/>
          </a:prstGeom>
        </p:spPr>
        <p:txBody>
          <a:bodyPr lIns="91425" tIns="91425" rIns="91425" bIns="91425" anchor="t" anchorCtr="0">
            <a:noAutofit/>
          </a:bodyPr>
          <a:lstStyle/>
          <a:p>
            <a:pPr marL="457200" lvl="0" indent="-381000" rtl="0">
              <a:spcBef>
                <a:spcPts val="0"/>
              </a:spcBef>
              <a:buClr>
                <a:srgbClr val="707070"/>
              </a:buClr>
              <a:buSzPct val="100000"/>
              <a:buFont typeface="Arial"/>
              <a:buChar char="●"/>
            </a:pPr>
            <a:r>
              <a:rPr lang="en" sz="2400">
                <a:solidFill>
                  <a:srgbClr val="707070"/>
                </a:solidFill>
              </a:rPr>
              <a:t>The earliest slaves were white indentured servants from England </a:t>
            </a:r>
          </a:p>
          <a:p>
            <a:pPr marL="457200" lvl="0" indent="-381000" rtl="0">
              <a:spcBef>
                <a:spcPts val="0"/>
              </a:spcBef>
              <a:buClr>
                <a:srgbClr val="707070"/>
              </a:buClr>
              <a:buSzPct val="100000"/>
              <a:buFont typeface="Arial"/>
              <a:buChar char="●"/>
            </a:pPr>
            <a:r>
              <a:rPr lang="en" sz="2400">
                <a:solidFill>
                  <a:srgbClr val="707070"/>
                </a:solidFill>
              </a:rPr>
              <a:t>As the Colonies grew and agricultural production increased indentured servants were not enough and the African slave trade took hold Slavery was legal in all the Colonies except Georgia until 1751 when it was the last to legalize the practice </a:t>
            </a:r>
          </a:p>
          <a:p>
            <a:pPr marL="457200" lvl="0" indent="-381000">
              <a:spcBef>
                <a:spcPts val="0"/>
              </a:spcBef>
              <a:buClr>
                <a:srgbClr val="707070"/>
              </a:buClr>
              <a:buSzPct val="100000"/>
              <a:buFont typeface="Arial"/>
              <a:buChar char="●"/>
            </a:pPr>
            <a:r>
              <a:rPr lang="en" sz="2400">
                <a:solidFill>
                  <a:srgbClr val="707070"/>
                </a:solidFill>
              </a:rPr>
              <a:t>The Plantation System developing in the South was a major force behind the booming slave trade.</a:t>
            </a:r>
          </a:p>
        </p:txBody>
      </p:sp>
    </p:spTree>
  </p:cSld>
  <p:clrMapOvr>
    <a:masterClrMapping/>
  </p:clrMapOvr>
  <p:transition xmlns:p14="http://schemas.microsoft.com/office/powerpoint/2010/mai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45"/>
        <p:cNvGrpSpPr/>
        <p:nvPr/>
      </p:nvGrpSpPr>
      <p:grpSpPr>
        <a:xfrm>
          <a:off x="0" y="0"/>
          <a:ext cx="0" cy="0"/>
          <a:chOff x="0" y="0"/>
          <a:chExt cx="0" cy="0"/>
        </a:xfrm>
      </p:grpSpPr>
      <p:pic>
        <p:nvPicPr>
          <p:cNvPr id="46" name="Shape 46"/>
          <p:cNvPicPr preferRelativeResize="0"/>
          <p:nvPr/>
        </p:nvPicPr>
        <p:blipFill>
          <a:blip r:embed="rId3">
            <a:alphaModFix/>
          </a:blip>
          <a:stretch>
            <a:fillRect/>
          </a:stretch>
        </p:blipFill>
        <p:spPr>
          <a:xfrm>
            <a:off x="1600700" y="-94187"/>
            <a:ext cx="5636674" cy="5636674"/>
          </a:xfrm>
          <a:prstGeom prst="rect">
            <a:avLst/>
          </a:prstGeom>
          <a:noFill/>
          <a:ln>
            <a:noFill/>
          </a:ln>
        </p:spPr>
      </p:pic>
    </p:spTree>
  </p:cSld>
  <p:clrMapOvr>
    <a:masterClrMapping/>
  </p:clrMapOvr>
  <p:transition xmlns:p14="http://schemas.microsoft.com/office/powerpoint/2010/mai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50"/>
        <p:cNvGrpSpPr/>
        <p:nvPr/>
      </p:nvGrpSpPr>
      <p:grpSpPr>
        <a:xfrm>
          <a:off x="0" y="0"/>
          <a:ext cx="0" cy="0"/>
          <a:chOff x="0" y="0"/>
          <a:chExt cx="0" cy="0"/>
        </a:xfrm>
      </p:grpSpPr>
      <p:sp>
        <p:nvSpPr>
          <p:cNvPr id="51" name="Shape 51"/>
          <p:cNvSpPr txBox="1">
            <a:spLocks noGrp="1"/>
          </p:cNvSpPr>
          <p:nvPr>
            <p:ph type="body" idx="1"/>
          </p:nvPr>
        </p:nvSpPr>
        <p:spPr>
          <a:xfrm>
            <a:off x="457200" y="4406309"/>
            <a:ext cx="8229600" cy="519599"/>
          </a:xfrm>
          <a:prstGeom prst="rect">
            <a:avLst/>
          </a:prstGeom>
        </p:spPr>
        <p:txBody>
          <a:bodyPr lIns="91425" tIns="91425" rIns="91425" bIns="91425" anchor="ctr" anchorCtr="0">
            <a:noAutofit/>
          </a:bodyPr>
          <a:lstStyle/>
          <a:p>
            <a:pPr marL="127000" marR="127000" lvl="0" indent="0" rtl="0">
              <a:lnSpc>
                <a:spcPct val="116666"/>
              </a:lnSpc>
              <a:spcBef>
                <a:spcPts val="2000"/>
              </a:spcBef>
              <a:spcAft>
                <a:spcPts val="1700"/>
              </a:spcAft>
              <a:buNone/>
            </a:pPr>
            <a:endParaRPr sz="900" b="0">
              <a:solidFill>
                <a:srgbClr val="FFFFFF"/>
              </a:solidFill>
            </a:endParaRPr>
          </a:p>
          <a:p>
            <a:pPr marL="127000" marR="127000" lvl="0" indent="0" rtl="0">
              <a:lnSpc>
                <a:spcPct val="116666"/>
              </a:lnSpc>
              <a:spcBef>
                <a:spcPts val="2000"/>
              </a:spcBef>
              <a:spcAft>
                <a:spcPts val="1700"/>
              </a:spcAft>
              <a:buClr>
                <a:schemeClr val="dk1"/>
              </a:buClr>
              <a:buSzPct val="78571"/>
              <a:buFont typeface="Arial"/>
              <a:buNone/>
            </a:pPr>
            <a:r>
              <a:rPr lang="en" sz="1400" b="0">
                <a:solidFill>
                  <a:srgbClr val="FFFFFF"/>
                </a:solidFill>
              </a:rPr>
              <a:t>Image of the Plantation System - A. R. Waud's sketch </a:t>
            </a:r>
            <a:r>
              <a:rPr lang="en" sz="1400" b="0" i="1">
                <a:solidFill>
                  <a:srgbClr val="FFFFFF"/>
                </a:solidFill>
              </a:rPr>
              <a:t>Rice Culture on the Ogeechee, Near Savannah, Georgia</a:t>
            </a:r>
            <a:r>
              <a:rPr lang="en" sz="1400" b="0">
                <a:solidFill>
                  <a:srgbClr val="FFFFFF"/>
                </a:solidFill>
              </a:rPr>
              <a:t> depicts slaves working in the rice fields. From </a:t>
            </a:r>
            <a:r>
              <a:rPr lang="en" sz="1400" b="0" i="1">
                <a:solidFill>
                  <a:srgbClr val="FFFFFF"/>
                </a:solidFill>
              </a:rPr>
              <a:t>Harper's Weekly</a:t>
            </a:r>
          </a:p>
          <a:p>
            <a:pPr>
              <a:spcBef>
                <a:spcPts val="0"/>
              </a:spcBef>
              <a:buNone/>
            </a:pPr>
            <a:endParaRPr/>
          </a:p>
        </p:txBody>
      </p:sp>
      <p:pic>
        <p:nvPicPr>
          <p:cNvPr id="52" name="Shape 52"/>
          <p:cNvPicPr preferRelativeResize="0"/>
          <p:nvPr/>
        </p:nvPicPr>
        <p:blipFill>
          <a:blip r:embed="rId3">
            <a:alphaModFix/>
          </a:blip>
          <a:stretch>
            <a:fillRect/>
          </a:stretch>
        </p:blipFill>
        <p:spPr>
          <a:xfrm>
            <a:off x="1359549" y="0"/>
            <a:ext cx="5875076" cy="4406299"/>
          </a:xfrm>
          <a:prstGeom prst="rect">
            <a:avLst/>
          </a:prstGeom>
          <a:noFill/>
          <a:ln>
            <a:noFill/>
          </a:ln>
        </p:spPr>
      </p:pic>
    </p:spTree>
  </p:cSld>
  <p:clrMapOvr>
    <a:masterClrMapping/>
  </p:clrMapOvr>
  <p:transition xmlns:p14="http://schemas.microsoft.com/office/powerpoint/2010/mai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56"/>
        <p:cNvGrpSpPr/>
        <p:nvPr/>
      </p:nvGrpSpPr>
      <p:grpSpPr>
        <a:xfrm>
          <a:off x="0" y="0"/>
          <a:ext cx="0" cy="0"/>
          <a:chOff x="0" y="0"/>
          <a:chExt cx="0" cy="0"/>
        </a:xfrm>
      </p:grpSpPr>
      <p:pic>
        <p:nvPicPr>
          <p:cNvPr id="57" name="Shape 57"/>
          <p:cNvPicPr preferRelativeResize="0"/>
          <p:nvPr/>
        </p:nvPicPr>
        <p:blipFill>
          <a:blip r:embed="rId3">
            <a:alphaModFix/>
          </a:blip>
          <a:stretch>
            <a:fillRect/>
          </a:stretch>
        </p:blipFill>
        <p:spPr>
          <a:xfrm>
            <a:off x="479200" y="0"/>
            <a:ext cx="8185587" cy="4949425"/>
          </a:xfrm>
          <a:prstGeom prst="rect">
            <a:avLst/>
          </a:prstGeom>
          <a:noFill/>
          <a:ln>
            <a:noFill/>
          </a:ln>
        </p:spPr>
      </p:pic>
    </p:spTree>
  </p:cSld>
  <p:clrMapOvr>
    <a:masterClrMapping/>
  </p:clrMapOvr>
  <p:transition xmlns:p14="http://schemas.microsoft.com/office/powerpoint/2010/mai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61"/>
        <p:cNvGrpSpPr/>
        <p:nvPr/>
      </p:nvGrpSpPr>
      <p:grpSpPr>
        <a:xfrm>
          <a:off x="0" y="0"/>
          <a:ext cx="0" cy="0"/>
          <a:chOff x="0" y="0"/>
          <a:chExt cx="0" cy="0"/>
        </a:xfrm>
      </p:grpSpPr>
      <p:sp>
        <p:nvSpPr>
          <p:cNvPr id="62" name="Shape 62"/>
          <p:cNvSpPr txBox="1">
            <a:spLocks noGrp="1"/>
          </p:cNvSpPr>
          <p:nvPr>
            <p:ph type="body" idx="1"/>
          </p:nvPr>
        </p:nvSpPr>
        <p:spPr>
          <a:xfrm>
            <a:off x="457200" y="1460499"/>
            <a:ext cx="8229600" cy="3465299"/>
          </a:xfrm>
          <a:prstGeom prst="rect">
            <a:avLst/>
          </a:prstGeom>
        </p:spPr>
        <p:txBody>
          <a:bodyPr lIns="91425" tIns="91425" rIns="91425" bIns="91425" anchor="t" anchorCtr="0">
            <a:noAutofit/>
          </a:bodyPr>
          <a:lstStyle/>
          <a:p>
            <a:pPr marL="457200" lvl="0" indent="-419100" rtl="0">
              <a:spcBef>
                <a:spcPts val="0"/>
              </a:spcBef>
              <a:buClr>
                <a:schemeClr val="dk2"/>
              </a:buClr>
              <a:buSzPct val="100000"/>
              <a:buFont typeface="Arial"/>
              <a:buChar char="●"/>
            </a:pPr>
            <a:r>
              <a:rPr lang="en"/>
              <a:t>Read handout.</a:t>
            </a:r>
          </a:p>
          <a:p>
            <a:pPr marL="914400" lvl="1" indent="-381000" rtl="0">
              <a:spcBef>
                <a:spcPts val="0"/>
              </a:spcBef>
              <a:buClr>
                <a:schemeClr val="dk2"/>
              </a:buClr>
              <a:buSzPct val="80000"/>
              <a:buFont typeface="Courier New"/>
              <a:buChar char="o"/>
            </a:pPr>
            <a:r>
              <a:rPr lang="en"/>
              <a:t>Annotate justifications for slavery.</a:t>
            </a:r>
          </a:p>
          <a:p>
            <a:pPr marL="457200" lvl="0" indent="-419100" rtl="0">
              <a:spcBef>
                <a:spcPts val="0"/>
              </a:spcBef>
              <a:buClr>
                <a:schemeClr val="dk2"/>
              </a:buClr>
              <a:buSzPct val="100000"/>
              <a:buFont typeface="Arial"/>
              <a:buChar char="●"/>
            </a:pPr>
            <a:r>
              <a:rPr lang="en" sz="3000"/>
              <a:t>How can these justifications be forces pushing African-Americans to the periphery? Can we identify the forces specifically?</a:t>
            </a:r>
          </a:p>
        </p:txBody>
      </p:sp>
      <p:sp>
        <p:nvSpPr>
          <p:cNvPr id="63" name="Shape 63"/>
          <p:cNvSpPr txBox="1">
            <a:spLocks noGrp="1"/>
          </p:cNvSpPr>
          <p:nvPr>
            <p:ph type="title"/>
          </p:nvPr>
        </p:nvSpPr>
        <p:spPr>
          <a:xfrm>
            <a:off x="457200" y="205977"/>
            <a:ext cx="8229600" cy="1141499"/>
          </a:xfrm>
          <a:prstGeom prst="rect">
            <a:avLst/>
          </a:prstGeom>
        </p:spPr>
        <p:txBody>
          <a:bodyPr lIns="91425" tIns="91425" rIns="91425" bIns="91425" anchor="b" anchorCtr="0">
            <a:noAutofit/>
          </a:bodyPr>
          <a:lstStyle/>
          <a:p>
            <a:pPr>
              <a:spcBef>
                <a:spcPts val="0"/>
              </a:spcBef>
              <a:buNone/>
            </a:pPr>
            <a:r>
              <a:rPr lang="en" sz="3600"/>
              <a:t>What were the arguments for slavery?</a:t>
            </a:r>
          </a:p>
        </p:txBody>
      </p:sp>
    </p:spTree>
  </p:cSld>
  <p:clrMapOvr>
    <a:masterClrMapping/>
  </p:clrMapOvr>
  <p:transition xmlns:p14="http://schemas.microsoft.com/office/powerpoint/2010/mai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Shape 68"/>
          <p:cNvSpPr txBox="1">
            <a:spLocks noGrp="1"/>
          </p:cNvSpPr>
          <p:nvPr>
            <p:ph type="body" idx="1"/>
          </p:nvPr>
        </p:nvSpPr>
        <p:spPr>
          <a:xfrm>
            <a:off x="381575" y="1347475"/>
            <a:ext cx="8229600" cy="3774000"/>
          </a:xfrm>
          <a:prstGeom prst="rect">
            <a:avLst/>
          </a:prstGeom>
        </p:spPr>
        <p:txBody>
          <a:bodyPr lIns="91425" tIns="91425" rIns="91425" bIns="91425" anchor="t" anchorCtr="0">
            <a:noAutofit/>
          </a:bodyPr>
          <a:lstStyle/>
          <a:p>
            <a:pPr marL="457200" lvl="0" indent="-342900" rtl="0">
              <a:spcBef>
                <a:spcPts val="0"/>
              </a:spcBef>
              <a:buClr>
                <a:srgbClr val="000000"/>
              </a:buClr>
              <a:buSzPct val="100000"/>
              <a:buFont typeface="Arial"/>
              <a:buChar char="●"/>
            </a:pPr>
            <a:r>
              <a:rPr lang="en-US" sz="1800" dirty="0">
                <a:solidFill>
                  <a:srgbClr val="000000"/>
                </a:solidFill>
              </a:rPr>
              <a:t>F</a:t>
            </a:r>
            <a:r>
              <a:rPr lang="en" sz="1800" dirty="0" smtClean="0">
                <a:solidFill>
                  <a:srgbClr val="000000"/>
                </a:solidFill>
              </a:rPr>
              <a:t>orm </a:t>
            </a:r>
            <a:r>
              <a:rPr lang="en" sz="1800" dirty="0">
                <a:solidFill>
                  <a:srgbClr val="000000"/>
                </a:solidFill>
              </a:rPr>
              <a:t>of christian revivalism in many ways:</a:t>
            </a:r>
          </a:p>
          <a:p>
            <a:pPr marL="914400" lvl="1" indent="-342900" rtl="0">
              <a:spcBef>
                <a:spcPts val="0"/>
              </a:spcBef>
              <a:buClr>
                <a:srgbClr val="000000"/>
              </a:buClr>
              <a:buSzPct val="100000"/>
              <a:buFont typeface="Courier New"/>
              <a:buChar char="o"/>
            </a:pPr>
            <a:r>
              <a:rPr lang="en" sz="1800" dirty="0">
                <a:solidFill>
                  <a:srgbClr val="000000"/>
                </a:solidFill>
              </a:rPr>
              <a:t>started in the colonies from roughly 1720s through the American Revolution.</a:t>
            </a:r>
          </a:p>
          <a:p>
            <a:pPr marL="1371600" lvl="2" indent="-342900" rtl="0">
              <a:spcBef>
                <a:spcPts val="0"/>
              </a:spcBef>
              <a:buClr>
                <a:srgbClr val="000000"/>
              </a:buClr>
              <a:buSzPct val="100000"/>
              <a:buFont typeface="Wingdings"/>
              <a:buChar char="§"/>
            </a:pPr>
            <a:r>
              <a:rPr lang="en" sz="1800" dirty="0">
                <a:solidFill>
                  <a:srgbClr val="000000"/>
                </a:solidFill>
              </a:rPr>
              <a:t>prayer &amp; spirituality reside in the heart and therefore people can experience an inward spirituality. </a:t>
            </a:r>
          </a:p>
          <a:p>
            <a:pPr marL="1371600" lvl="2" indent="-342900" rtl="0">
              <a:spcBef>
                <a:spcPts val="0"/>
              </a:spcBef>
              <a:buClr>
                <a:srgbClr val="000000"/>
              </a:buClr>
              <a:buSzPct val="100000"/>
              <a:buFont typeface="Wingdings"/>
              <a:buChar char="§"/>
            </a:pPr>
            <a:r>
              <a:rPr lang="en" sz="1800" dirty="0">
                <a:solidFill>
                  <a:srgbClr val="000000"/>
                </a:solidFill>
              </a:rPr>
              <a:t>evangelicalism evolved and spread.</a:t>
            </a:r>
          </a:p>
          <a:p>
            <a:pPr marL="1371600" lvl="2" indent="-342900" rtl="0">
              <a:spcBef>
                <a:spcPts val="0"/>
              </a:spcBef>
              <a:buClr>
                <a:srgbClr val="000000"/>
              </a:buClr>
              <a:buSzPct val="100000"/>
              <a:buFont typeface="Wingdings"/>
              <a:buChar char="§"/>
            </a:pPr>
            <a:r>
              <a:rPr lang="en" sz="1800" dirty="0">
                <a:solidFill>
                  <a:srgbClr val="000000"/>
                </a:solidFill>
              </a:rPr>
              <a:t>printing became more widely used - more people were exposed to sermons, teaching, etc. </a:t>
            </a:r>
          </a:p>
          <a:p>
            <a:pPr marL="1371600" lvl="2" indent="-342900" rtl="0">
              <a:spcBef>
                <a:spcPts val="0"/>
              </a:spcBef>
              <a:buClr>
                <a:srgbClr val="000000"/>
              </a:buClr>
              <a:buSzPct val="100000"/>
              <a:buFont typeface="Wingdings"/>
              <a:buChar char="§"/>
            </a:pPr>
            <a:r>
              <a:rPr lang="en" sz="1800" dirty="0">
                <a:solidFill>
                  <a:srgbClr val="000000"/>
                </a:solidFill>
              </a:rPr>
              <a:t>People became more emotionalized by religion.</a:t>
            </a:r>
          </a:p>
          <a:p>
            <a:pPr marL="1371600" lvl="2" indent="-342900" rtl="0">
              <a:spcBef>
                <a:spcPts val="0"/>
              </a:spcBef>
              <a:buClr>
                <a:srgbClr val="000000"/>
              </a:buClr>
              <a:buSzPct val="100000"/>
              <a:buFont typeface="Wingdings"/>
              <a:buChar char="§"/>
            </a:pPr>
            <a:r>
              <a:rPr lang="en" sz="1800" dirty="0">
                <a:solidFill>
                  <a:srgbClr val="000000"/>
                </a:solidFill>
              </a:rPr>
              <a:t>People were empowered and ministers lost some of their authority - people began thinking they could make their own political decisions.</a:t>
            </a:r>
          </a:p>
          <a:p>
            <a:pPr marL="1371600" lvl="2" indent="-342900" rtl="0">
              <a:spcBef>
                <a:spcPts val="0"/>
              </a:spcBef>
              <a:buClr>
                <a:srgbClr val="000000"/>
              </a:buClr>
              <a:buSzPct val="100000"/>
              <a:buFont typeface="Wingdings"/>
              <a:buChar char="§"/>
            </a:pPr>
            <a:r>
              <a:rPr lang="en" sz="1800" dirty="0">
                <a:solidFill>
                  <a:srgbClr val="000000"/>
                </a:solidFill>
              </a:rPr>
              <a:t>many preached spiritual equality regarldess of race. </a:t>
            </a:r>
          </a:p>
        </p:txBody>
      </p:sp>
      <p:sp>
        <p:nvSpPr>
          <p:cNvPr id="69" name="Shape 69"/>
          <p:cNvSpPr txBox="1">
            <a:spLocks noGrp="1"/>
          </p:cNvSpPr>
          <p:nvPr>
            <p:ph type="title"/>
          </p:nvPr>
        </p:nvSpPr>
        <p:spPr>
          <a:xfrm>
            <a:off x="457200" y="205977"/>
            <a:ext cx="8229600" cy="1141499"/>
          </a:xfrm>
          <a:prstGeom prst="rect">
            <a:avLst/>
          </a:prstGeom>
        </p:spPr>
        <p:txBody>
          <a:bodyPr lIns="91425" tIns="91425" rIns="91425" bIns="91425" anchor="b" anchorCtr="0">
            <a:noAutofit/>
          </a:bodyPr>
          <a:lstStyle/>
          <a:p>
            <a:pPr>
              <a:spcBef>
                <a:spcPts val="0"/>
              </a:spcBef>
              <a:buNone/>
            </a:pPr>
            <a:r>
              <a:rPr lang="en" sz="3600"/>
              <a:t>Impact of the Great Awakening(s)</a:t>
            </a:r>
          </a:p>
        </p:txBody>
      </p:sp>
    </p:spTree>
  </p:cSld>
  <p:clrMapOvr>
    <a:masterClrMapping/>
  </p:clrMapOvr>
  <p:transition xmlns:p14="http://schemas.microsoft.com/office/powerpoint/2010/main" spd="slow">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sp>
        <p:nvSpPr>
          <p:cNvPr id="74" name="Shape 74"/>
          <p:cNvSpPr txBox="1">
            <a:spLocks noGrp="1"/>
          </p:cNvSpPr>
          <p:nvPr>
            <p:ph type="body" idx="1"/>
          </p:nvPr>
        </p:nvSpPr>
        <p:spPr>
          <a:xfrm>
            <a:off x="457200" y="4406309"/>
            <a:ext cx="8229600" cy="519599"/>
          </a:xfrm>
          <a:prstGeom prst="rect">
            <a:avLst/>
          </a:prstGeom>
        </p:spPr>
        <p:txBody>
          <a:bodyPr lIns="91425" tIns="91425" rIns="91425" bIns="91425" anchor="ctr" anchorCtr="0">
            <a:noAutofit/>
          </a:bodyPr>
          <a:lstStyle/>
          <a:p>
            <a:pPr>
              <a:spcBef>
                <a:spcPts val="0"/>
              </a:spcBef>
              <a:buNone/>
            </a:pPr>
            <a:r>
              <a:rPr lang="en"/>
              <a:t>1839 Methodist Camp Meeting</a:t>
            </a:r>
          </a:p>
        </p:txBody>
      </p:sp>
      <p:pic>
        <p:nvPicPr>
          <p:cNvPr id="75" name="Shape 75"/>
          <p:cNvPicPr preferRelativeResize="0"/>
          <p:nvPr/>
        </p:nvPicPr>
        <p:blipFill>
          <a:blip r:embed="rId3">
            <a:alphaModFix/>
          </a:blip>
          <a:stretch>
            <a:fillRect/>
          </a:stretch>
        </p:blipFill>
        <p:spPr>
          <a:xfrm>
            <a:off x="1537159" y="0"/>
            <a:ext cx="6069678" cy="4406300"/>
          </a:xfrm>
          <a:prstGeom prst="rect">
            <a:avLst/>
          </a:prstGeom>
          <a:noFill/>
          <a:ln>
            <a:noFill/>
          </a:ln>
        </p:spPr>
      </p:pic>
    </p:spTree>
  </p:cSld>
  <p:clrMapOvr>
    <a:masterClrMapping/>
  </p:clrMapOvr>
  <p:transition xmlns:p14="http://schemas.microsoft.com/office/powerpoint/2010/main" spd="slow">
    <p:cut/>
  </p:transition>
</p:sld>
</file>

<file path=ppt/theme/theme1.xml><?xml version="1.0" encoding="utf-8"?>
<a:theme xmlns:a="http://schemas.openxmlformats.org/drawingml/2006/main" name="modern">
  <a:themeElements>
    <a:clrScheme name="Custom 348">
      <a:dk1>
        <a:srgbClr val="000000"/>
      </a:dk1>
      <a:lt1>
        <a:srgbClr val="FFFFFF"/>
      </a:lt1>
      <a:dk2>
        <a:srgbClr val="191919"/>
      </a:dk2>
      <a:lt2>
        <a:srgbClr val="CCCCCC"/>
      </a:lt2>
      <a:accent1>
        <a:srgbClr val="7E5554"/>
      </a:accent1>
      <a:accent2>
        <a:srgbClr val="910A10"/>
      </a:accent2>
      <a:accent3>
        <a:srgbClr val="84294D"/>
      </a:accent3>
      <a:accent4>
        <a:srgbClr val="DA823B"/>
      </a:accent4>
      <a:accent5>
        <a:srgbClr val="625D3C"/>
      </a:accent5>
      <a:accent6>
        <a:srgbClr val="00384A"/>
      </a:accent6>
      <a:hlink>
        <a:srgbClr val="227A78"/>
      </a:hlink>
      <a:folHlink>
        <a:srgbClr val="39474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TotalTime>
  <Words>747</Words>
  <Application>Microsoft Macintosh PowerPoint</Application>
  <PresentationFormat>On-screen Show (16:9)</PresentationFormat>
  <Paragraphs>56</Paragraphs>
  <Slides>14</Slides>
  <Notes>14</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modern</vt:lpstr>
      <vt:lpstr>Abolition Movement</vt:lpstr>
      <vt:lpstr>Origins of Slavery</vt:lpstr>
      <vt:lpstr>The Colonies</vt:lpstr>
      <vt:lpstr>PowerPoint Presentation</vt:lpstr>
      <vt:lpstr>PowerPoint Presentation</vt:lpstr>
      <vt:lpstr>PowerPoint Presentation</vt:lpstr>
      <vt:lpstr>What were the arguments for slavery?</vt:lpstr>
      <vt:lpstr>Impact of the Great Awakening(s)</vt:lpstr>
      <vt:lpstr>PowerPoint Presentation</vt:lpstr>
      <vt:lpstr>The Abolition Movement &amp; arguments against slavery.</vt:lpstr>
      <vt:lpstr>Development of the Abolition Movement</vt:lpstr>
      <vt:lpstr>What were the arguments against slavery?</vt:lpstr>
      <vt:lpstr>Abolition Movement</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Abolition Movement</dc:title>
  <cp:lastModifiedBy>WPS</cp:lastModifiedBy>
  <cp:revision>3</cp:revision>
  <dcterms:modified xsi:type="dcterms:W3CDTF">2014-12-16T03:31:15Z</dcterms:modified>
</cp:coreProperties>
</file>